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8" r:id="rId2"/>
    <p:sldId id="256" r:id="rId3"/>
    <p:sldId id="263" r:id="rId4"/>
    <p:sldId id="264" r:id="rId5"/>
    <p:sldId id="265" r:id="rId6"/>
    <p:sldId id="268" r:id="rId7"/>
    <p:sldId id="269" r:id="rId8"/>
    <p:sldId id="319" r:id="rId9"/>
    <p:sldId id="320" r:id="rId10"/>
    <p:sldId id="271" r:id="rId11"/>
    <p:sldId id="277" r:id="rId12"/>
    <p:sldId id="279" r:id="rId13"/>
    <p:sldId id="273" r:id="rId14"/>
    <p:sldId id="283" r:id="rId15"/>
    <p:sldId id="288" r:id="rId16"/>
    <p:sldId id="328" r:id="rId17"/>
    <p:sldId id="287" r:id="rId18"/>
    <p:sldId id="285" r:id="rId19"/>
    <p:sldId id="299" r:id="rId20"/>
    <p:sldId id="303" r:id="rId21"/>
    <p:sldId id="307" r:id="rId22"/>
    <p:sldId id="298" r:id="rId23"/>
    <p:sldId id="280" r:id="rId24"/>
    <p:sldId id="321" r:id="rId25"/>
    <p:sldId id="292" r:id="rId26"/>
    <p:sldId id="322" r:id="rId27"/>
    <p:sldId id="323" r:id="rId28"/>
    <p:sldId id="327" r:id="rId29"/>
    <p:sldId id="310" r:id="rId30"/>
    <p:sldId id="325" r:id="rId31"/>
    <p:sldId id="330" r:id="rId32"/>
    <p:sldId id="331" r:id="rId33"/>
    <p:sldId id="332" r:id="rId34"/>
    <p:sldId id="296" r:id="rId35"/>
    <p:sldId id="312" r:id="rId36"/>
    <p:sldId id="297" r:id="rId37"/>
    <p:sldId id="315" r:id="rId38"/>
    <p:sldId id="317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964" autoAdjust="0"/>
  </p:normalViewPr>
  <p:slideViewPr>
    <p:cSldViewPr snapToGrid="0">
      <p:cViewPr varScale="1">
        <p:scale>
          <a:sx n="65" d="100"/>
          <a:sy n="65" d="100"/>
        </p:scale>
        <p:origin x="-9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190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0571309207881436"/>
          <c:y val="1.5450014412996343E-2"/>
          <c:w val="0.7930466234377207"/>
          <c:h val="0.88965804717654884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62%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D78-4DC6-A71B-91084AD2CF70}"/>
                </c:ext>
              </c:extLst>
            </c:dLbl>
            <c:dLbl>
              <c:idx val="1"/>
              <c:layout>
                <c:manualLayout>
                  <c:x val="4.5084694274327201E-2"/>
                  <c:y val="1.452190793489005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36%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D78-4DC6-A71B-91084AD2CF7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D78-4DC6-A71B-91084AD2CF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Лист1!$A$4:$A$6</c:f>
              <c:strCache>
                <c:ptCount val="3"/>
                <c:pt idx="0">
                  <c:v>в т.ч. Татары</c:v>
                </c:pt>
                <c:pt idx="1">
                  <c:v>Русские</c:v>
                </c:pt>
                <c:pt idx="2">
                  <c:v>Другие национальности</c:v>
                </c:pt>
              </c:strCache>
            </c:strRef>
          </c:cat>
          <c:val>
            <c:numRef>
              <c:f>Лист1!$B$4:$B$6</c:f>
              <c:numCache>
                <c:formatCode>General</c:formatCode>
                <c:ptCount val="3"/>
                <c:pt idx="0">
                  <c:v>325</c:v>
                </c:pt>
                <c:pt idx="1">
                  <c:v>215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D78-4DC6-A71B-91084AD2CF70}"/>
            </c:ext>
          </c:extLst>
        </c:ser>
        <c:gapWidth val="100"/>
        <c:axId val="74039296"/>
        <c:axId val="73939200"/>
      </c:barChart>
      <c:valAx>
        <c:axId val="73939200"/>
        <c:scaling>
          <c:orientation val="minMax"/>
        </c:scaling>
        <c:axPos val="l"/>
        <c:majorGridlines/>
        <c:numFmt formatCode="General" sourceLinked="1"/>
        <c:tickLblPos val="nextTo"/>
        <c:crossAx val="74039296"/>
        <c:crosses val="autoZero"/>
        <c:crossBetween val="between"/>
      </c:valAx>
      <c:catAx>
        <c:axId val="74039296"/>
        <c:scaling>
          <c:orientation val="minMax"/>
        </c:scaling>
        <c:axPos val="b"/>
        <c:tickLblPos val="nextTo"/>
        <c:crossAx val="73939200"/>
        <c:crosses val="autoZero"/>
        <c:auto val="1"/>
        <c:lblAlgn val="ctr"/>
        <c:lblOffset val="100"/>
      </c:cat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BBAA0-6F3E-44FC-82D7-AB6AD3A187D4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C5B0C-5E46-455D-B23E-A556F9BAD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9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C5B0C-5E46-455D-B23E-A556F9BAD0F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C5B0C-5E46-455D-B23E-A556F9BAD0F6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800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884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766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52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805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591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30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128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94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500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AB8-D3CB-4A80-A335-687F542BA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318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F04D4-0683-4649-BBB3-12FFB8C4434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BAB8-D3CB-4A80-A335-687F542BA28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" y="18971"/>
            <a:ext cx="590632" cy="6839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6" y="152400"/>
            <a:ext cx="916940" cy="1158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831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85071"/>
          </a:xfrm>
        </p:spPr>
        <p:txBody>
          <a:bodyPr>
            <a:normAutofit fontScale="90000"/>
          </a:bodyPr>
          <a:lstStyle/>
          <a:p>
            <a:r>
              <a:rPr lang="ru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Татарстан </a:t>
            </a:r>
            <a:r>
              <a:rPr lang="ru-RU" sz="2700" b="1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Республикасы</a:t>
            </a:r>
            <a:r>
              <a:rPr lang="ru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br>
              <a:rPr lang="ru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Мин</a:t>
            </a:r>
            <a:r>
              <a:rPr lang="tt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зәлә муни</a:t>
            </a:r>
            <a:r>
              <a:rPr lang="ru-RU" sz="2700" b="1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ципаль</a:t>
            </a:r>
            <a:r>
              <a:rPr lang="ru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tt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районы </a:t>
            </a:r>
            <a:br>
              <a:rPr lang="tt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tt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Воровский ис. авыл җирлегенең </a:t>
            </a:r>
            <a:br>
              <a:rPr lang="tt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tt-RU" sz="27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Халык җыены</a:t>
            </a:r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052689"/>
            <a:ext cx="9144000" cy="2194559"/>
          </a:xfrm>
        </p:spPr>
        <p:txBody>
          <a:bodyPr>
            <a:normAutofit fontScale="47500" lnSpcReduction="20000"/>
          </a:bodyPr>
          <a:lstStyle/>
          <a:p>
            <a:r>
              <a:rPr lang="ru-RU" sz="5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Сход граждан </a:t>
            </a:r>
          </a:p>
          <a:p>
            <a:r>
              <a:rPr lang="ru-RU" sz="5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Им. Воровского  сельского поселения </a:t>
            </a:r>
          </a:p>
          <a:p>
            <a:r>
              <a:rPr lang="ru-RU" sz="5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Мензелинского муниципального района </a:t>
            </a:r>
          </a:p>
          <a:p>
            <a:r>
              <a:rPr lang="ru-RU" sz="5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Республики Татарстан </a:t>
            </a:r>
          </a:p>
          <a:p>
            <a:r>
              <a:rPr lang="ru-RU" sz="5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17.01.2022 г</a:t>
            </a:r>
          </a:p>
        </p:txBody>
      </p:sp>
      <p:pic>
        <p:nvPicPr>
          <p:cNvPr id="4" name="Рисунок 3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8603" y="253218"/>
            <a:ext cx="6414867" cy="9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2838412" y="5589255"/>
            <a:ext cx="7674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Телефоннарны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сүндереп куюыгыз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сорала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  <a:p>
            <a:pPr algn="ctr"/>
            <a:r>
              <a:rPr lang="tt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Просим отключит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ь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 </a:t>
            </a:r>
            <a:r>
              <a:rPr lang="tt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телефоны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47" y="338328"/>
            <a:ext cx="10376053" cy="1252728"/>
          </a:xfrm>
        </p:spPr>
        <p:txBody>
          <a:bodyPr/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rgbClr val="0070C0"/>
                </a:solidFill>
              </a:rPr>
              <a:t>Благоустройство    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62" y="1928802"/>
            <a:ext cx="5044487" cy="2071702"/>
          </a:xfrm>
          <a:prstGeom prst="rect">
            <a:avLst/>
          </a:prstGeom>
        </p:spPr>
      </p:pic>
      <p:pic>
        <p:nvPicPr>
          <p:cNvPr id="1026" name="Picture 2" descr="E:\СХОД 2019\IMG-20190124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499" y="1928802"/>
            <a:ext cx="5905541" cy="4643470"/>
          </a:xfrm>
          <a:prstGeom prst="rect">
            <a:avLst/>
          </a:prstGeom>
          <a:noFill/>
        </p:spPr>
      </p:pic>
      <p:pic>
        <p:nvPicPr>
          <p:cNvPr id="6" name="Рисунок 5" descr="C:\Users\Ринат\Documents\2020 год\Сход 2020\фото на сход\DSC_07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63" y="3571876"/>
            <a:ext cx="504828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4522" y="337625"/>
            <a:ext cx="4614204" cy="11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92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                     Дороги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28" y="2147419"/>
            <a:ext cx="5307552" cy="4374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8022" y="2147419"/>
            <a:ext cx="5536615" cy="4377926"/>
          </a:xfrm>
          <a:prstGeom prst="rect">
            <a:avLst/>
          </a:prstGeom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2486" y="253218"/>
            <a:ext cx="4009292" cy="90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301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47" y="338328"/>
            <a:ext cx="10376053" cy="1252728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smtClean="0">
                <a:solidFill>
                  <a:srgbClr val="0070C0"/>
                </a:solidFill>
              </a:rPr>
              <a:t>Водоснабжение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434" y="1885499"/>
            <a:ext cx="5427008" cy="4725144"/>
          </a:xfrm>
          <a:prstGeom prst="rect">
            <a:avLst/>
          </a:prstGeom>
        </p:spPr>
      </p:pic>
      <p:pic>
        <p:nvPicPr>
          <p:cNvPr id="3074" name="Picture 2" descr="C:\Users\Ринат\Desktop\Фото нов\вод.башня\DSCN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2" y="1857364"/>
            <a:ext cx="5619789" cy="4714908"/>
          </a:xfrm>
          <a:prstGeom prst="rect">
            <a:avLst/>
          </a:prstGeom>
          <a:noFill/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5538" y="196948"/>
            <a:ext cx="4572000" cy="105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44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0070C0"/>
                </a:solidFill>
              </a:rPr>
              <a:t>Уличное  освещение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Ринат\AppData\Local\Microsoft\Windows\Temporary Internet Files\Content.Outlook\98WXBAIY\IMG_20200908_1339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9655" y="1448973"/>
            <a:ext cx="3615397" cy="4381561"/>
          </a:xfrm>
          <a:prstGeom prst="rect">
            <a:avLst/>
          </a:prstGeom>
          <a:noFill/>
        </p:spPr>
      </p:pic>
      <p:pic>
        <p:nvPicPr>
          <p:cNvPr id="2051" name="Picture 3" descr="C:\Users\Ринат\AppData\Local\Microsoft\Windows\Temporary Internet Files\Content.Outlook\98WXBAIY\IMG_20200908_074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1167" y="1491176"/>
            <a:ext cx="3714750" cy="4428392"/>
          </a:xfrm>
          <a:prstGeom prst="rect">
            <a:avLst/>
          </a:prstGeom>
          <a:noFill/>
        </p:spPr>
      </p:pic>
      <p:pic>
        <p:nvPicPr>
          <p:cNvPr id="2052" name="Picture 4" descr="C:\Users\Ринат\AppData\Local\Microsoft\Windows\Temporary Internet Files\Content.Outlook\98WXBAIY\IMG_20200930_1432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7058" y="1571625"/>
            <a:ext cx="3530990" cy="4322738"/>
          </a:xfrm>
          <a:prstGeom prst="rect">
            <a:avLst/>
          </a:prstGeom>
          <a:noFill/>
        </p:spPr>
      </p:pic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4689" y="225084"/>
            <a:ext cx="4248443" cy="9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                 </a:t>
            </a:r>
            <a:r>
              <a:rPr lang="ru-RU" sz="4000" dirty="0" smtClean="0">
                <a:solidFill>
                  <a:srgbClr val="0070C0"/>
                </a:solidFill>
              </a:rPr>
              <a:t>Начальная школа и 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                        детский сад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Ринат\Documents\2020 год\Сход 2020\фото на сход\3Ppwow00f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64" y="1500174"/>
            <a:ext cx="4953035" cy="4929222"/>
          </a:xfrm>
          <a:prstGeom prst="rect">
            <a:avLst/>
          </a:prstGeom>
          <a:noFill/>
        </p:spPr>
      </p:pic>
      <p:pic>
        <p:nvPicPr>
          <p:cNvPr id="4099" name="Picture 3" descr="C:\Users\Ринат\Desktop\фотографии 05.2017\фото на сход 2018\субботники\20170829_170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8548" y="1744394"/>
            <a:ext cx="5905541" cy="4642337"/>
          </a:xfrm>
          <a:prstGeom prst="rect">
            <a:avLst/>
          </a:prstGeom>
          <a:noFill/>
        </p:spPr>
      </p:pic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5194" y="168812"/>
            <a:ext cx="3826412" cy="9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48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0070C0"/>
                </a:solidFill>
              </a:rPr>
              <a:t>Деятельность учреждений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3" name="Picture 3" descr="C:\Users\Ринат\Documents\2020 год\Сход 2020\фото на сход\IMG_20191230_08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78672" y="-8072518"/>
            <a:ext cx="4953035" cy="2514576"/>
          </a:xfrm>
          <a:prstGeom prst="rect">
            <a:avLst/>
          </a:prstGeom>
          <a:noFill/>
        </p:spPr>
      </p:pic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9" y="0"/>
            <a:ext cx="4238171" cy="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2017 фото\2022\IMG-20220112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432560"/>
            <a:ext cx="5608320" cy="4846320"/>
          </a:xfrm>
          <a:prstGeom prst="rect">
            <a:avLst/>
          </a:prstGeom>
          <a:noFill/>
        </p:spPr>
      </p:pic>
      <p:pic>
        <p:nvPicPr>
          <p:cNvPr id="7171" name="Picture 3" descr="E:\2017 фото\2022\IMG-20220112-WA0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5360" y="1417320"/>
            <a:ext cx="5013960" cy="4861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469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0070C0"/>
                </a:solidFill>
              </a:rPr>
              <a:t>Детский сад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3" name="Picture 3" descr="C:\Users\Ринат\Documents\2020 год\Сход 2020\фото на сход\IMG_20191230_08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78672" y="-8072518"/>
            <a:ext cx="4953035" cy="2514576"/>
          </a:xfrm>
          <a:prstGeom prst="rect">
            <a:avLst/>
          </a:prstGeom>
          <a:noFill/>
        </p:spPr>
      </p:pic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9" y="0"/>
            <a:ext cx="4238171" cy="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E:\2017 фото\2022\IMG-20220112-WA0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402080"/>
            <a:ext cx="5135880" cy="4937760"/>
          </a:xfrm>
          <a:prstGeom prst="rect">
            <a:avLst/>
          </a:prstGeom>
          <a:noFill/>
        </p:spPr>
      </p:pic>
      <p:pic>
        <p:nvPicPr>
          <p:cNvPr id="8195" name="Picture 3" descr="E:\2017 фото\2022\IMG-20220112-WA00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960" y="1417320"/>
            <a:ext cx="5029200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469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38" y="1026941"/>
            <a:ext cx="10515600" cy="720017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rgbClr val="0070C0"/>
                </a:solidFill>
              </a:rPr>
              <a:t>Начальная школа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5" name="Picture 3" descr="C:\Users\Ринат\AppData\Local\Microsoft\Windows\Temporary Internet Files\Content.Outlook\98WXBAIY\IMG-20201028-WA0031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96222" y="1434905"/>
            <a:ext cx="5008098" cy="2489981"/>
          </a:xfrm>
          <a:prstGeom prst="rect">
            <a:avLst/>
          </a:prstGeom>
          <a:noFill/>
        </p:spPr>
      </p:pic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8432" y="182880"/>
            <a:ext cx="5992836" cy="68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E:\2017 фото\2022\IMG_20210901_083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56" y="1755057"/>
            <a:ext cx="5767754" cy="4856757"/>
          </a:xfrm>
          <a:prstGeom prst="rect">
            <a:avLst/>
          </a:prstGeom>
          <a:noFill/>
        </p:spPr>
      </p:pic>
      <p:pic>
        <p:nvPicPr>
          <p:cNvPr id="1026" name="Picture 2" descr="C:\Users\Ринат\AppData\Local\Microsoft\Windows\Temporary Internet Files\Content.Outlook\98WXBAIY\IMG-20210416-WA00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4696" y="4178105"/>
            <a:ext cx="4754880" cy="2335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                                 </a:t>
            </a:r>
            <a:r>
              <a:rPr lang="ru-RU" sz="4000" dirty="0" smtClean="0">
                <a:solidFill>
                  <a:srgbClr val="0070C0"/>
                </a:solidFill>
              </a:rPr>
              <a:t>МФЦ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Ринат\Documents\DSC_07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1757848"/>
            <a:ext cx="5715039" cy="46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Ринат\Documents\2017 фото\фото клуб\20181129_10564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0" y="1714488"/>
            <a:ext cx="590554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9944" y="314032"/>
            <a:ext cx="4403187" cy="9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48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3508" y="225082"/>
            <a:ext cx="5022166" cy="81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E:\2017 фото\2022\IMG-20211009-WA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496" y="1174652"/>
            <a:ext cx="5861538" cy="5366825"/>
          </a:xfrm>
          <a:prstGeom prst="rect">
            <a:avLst/>
          </a:prstGeom>
          <a:noFill/>
        </p:spPr>
      </p:pic>
      <p:pic>
        <p:nvPicPr>
          <p:cNvPr id="10243" name="Picture 3" descr="E:\2017 фото\2022\IMG-20211208-WA00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7576" y="1139482"/>
            <a:ext cx="4642338" cy="5373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49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4909" y="450165"/>
            <a:ext cx="9144000" cy="4065563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итогах имени Воровского сельского поселения Мензелинского муниципального района за 2021 год</a:t>
            </a:r>
            <a:br>
              <a:rPr lang="ru-RU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" y="18971"/>
            <a:ext cx="590632" cy="6839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6" y="152400"/>
            <a:ext cx="916940" cy="1158240"/>
          </a:xfrm>
          <a:prstGeom prst="rect">
            <a:avLst/>
          </a:prstGeom>
        </p:spPr>
      </p:pic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1066" y="0"/>
            <a:ext cx="5528676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0221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5033" y="295423"/>
            <a:ext cx="4895557" cy="106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E:\2017 фото\2022\IMG-20211227-WA0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942" y="4339883"/>
            <a:ext cx="4740812" cy="2159391"/>
          </a:xfrm>
          <a:prstGeom prst="rect">
            <a:avLst/>
          </a:prstGeom>
          <a:noFill/>
        </p:spPr>
      </p:pic>
      <p:pic>
        <p:nvPicPr>
          <p:cNvPr id="11267" name="Picture 3" descr="E:\2017 фото\2022\IMG-20210612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625" y="1505243"/>
            <a:ext cx="4760993" cy="3207434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8" name="Picture 4" descr="E:\2017 фото\2022\IMG-20210830-WA00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0295" y="1561514"/>
            <a:ext cx="5739619" cy="4979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47535" y="0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      </a:t>
            </a:r>
            <a:endParaRPr lang="ru-RU" dirty="0"/>
          </a:p>
        </p:txBody>
      </p:sp>
      <p:pic>
        <p:nvPicPr>
          <p:cNvPr id="1026" name="Picture 2" descr="C:\Users\Ринат\AppData\Local\Microsoft\Windows\Temporary Internet Files\Content.Outlook\98WXBAIY\IMG-20210113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130" y="1336431"/>
            <a:ext cx="5233181" cy="4909623"/>
          </a:xfrm>
          <a:prstGeom prst="rect">
            <a:avLst/>
          </a:prstGeom>
          <a:noFill/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3657" y="174171"/>
            <a:ext cx="5021943" cy="94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2017 фото\2022\IMG_20210601_083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4686" y="1364342"/>
            <a:ext cx="5602514" cy="4876801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                           </a:t>
            </a:r>
            <a:endParaRPr lang="ru-RU" sz="4000" dirty="0"/>
          </a:p>
        </p:txBody>
      </p:sp>
      <p:pic>
        <p:nvPicPr>
          <p:cNvPr id="3074" name="Picture 2" descr="C:\Users\Ринат\AppData\Local\Microsoft\Windows\Temporary Internet Files\Content.Outlook\98WXBAIY\IMG-20201112-WA0009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723" y="1378634"/>
            <a:ext cx="5641145" cy="4937760"/>
          </a:xfrm>
          <a:prstGeom prst="rect">
            <a:avLst/>
          </a:prstGeom>
          <a:noFill/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2160" y="337626"/>
            <a:ext cx="5852160" cy="8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2017 фото\2022\IMG_20210615_074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8086" y="1308296"/>
            <a:ext cx="5106571" cy="5036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10046" cy="1325563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dirty="0" smtClean="0">
                <a:solidFill>
                  <a:srgbClr val="0070C0"/>
                </a:solidFill>
              </a:rPr>
              <a:t>Субботники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Ринат\AppData\Local\Microsoft\Windows\Temporary Internet Files\Content.Outlook\98WXBAIY\IMG_20200519_0836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42142" y="3438146"/>
            <a:ext cx="3446584" cy="2934519"/>
          </a:xfrm>
          <a:prstGeom prst="rect">
            <a:avLst/>
          </a:prstGeom>
          <a:noFill/>
        </p:spPr>
      </p:pic>
      <p:pic>
        <p:nvPicPr>
          <p:cNvPr id="6147" name="Picture 3" descr="C:\Users\Ринат\AppData\Local\Microsoft\Windows\Temporary Internet Files\Content.Outlook\98WXBAIY\IMG_20200523_0847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468" y="1308295"/>
            <a:ext cx="3924886" cy="3978080"/>
          </a:xfrm>
          <a:prstGeom prst="rect">
            <a:avLst/>
          </a:prstGeom>
          <a:noFill/>
        </p:spPr>
      </p:pic>
      <p:pic>
        <p:nvPicPr>
          <p:cNvPr id="6148" name="Picture 4" descr="C:\Users\Ринат\AppData\Local\Microsoft\Windows\Temporary Internet Files\Content.Outlook\98WXBAIY\IMG_20200523_0847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895" y="1308295"/>
            <a:ext cx="2968284" cy="3978080"/>
          </a:xfrm>
          <a:prstGeom prst="rect">
            <a:avLst/>
          </a:prstGeom>
          <a:noFill/>
        </p:spPr>
      </p:pic>
      <p:pic>
        <p:nvPicPr>
          <p:cNvPr id="6149" name="Picture 5" descr="C:\Users\Ринат\AppData\Local\Microsoft\Windows\Temporary Internet Files\Content.Outlook\98WXBAIY\IMG_20200502_092535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6382" y="1252025"/>
            <a:ext cx="3910817" cy="2096086"/>
          </a:xfrm>
          <a:prstGeom prst="rect">
            <a:avLst/>
          </a:prstGeom>
          <a:noFill/>
        </p:spPr>
      </p:pic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9606" y="0"/>
            <a:ext cx="4572000" cy="12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10046" cy="1325563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dirty="0" smtClean="0">
                <a:solidFill>
                  <a:srgbClr val="0070C0"/>
                </a:solidFill>
              </a:rPr>
              <a:t>Субботники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Ринат\AppData\Local\Microsoft\Windows\Temporary Internet Files\Content.Outlook\98WXBAIY\IMG_20200519_0836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14537" y="5008099"/>
            <a:ext cx="5641144" cy="1055077"/>
          </a:xfrm>
          <a:prstGeom prst="rect">
            <a:avLst/>
          </a:prstGeom>
          <a:noFill/>
        </p:spPr>
      </p:pic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9606" y="0"/>
            <a:ext cx="4572000" cy="12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E:\2017 фото\2022\IMG_20211111_08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896" y="2222695"/>
            <a:ext cx="4965896" cy="3910820"/>
          </a:xfrm>
          <a:prstGeom prst="rect">
            <a:avLst/>
          </a:prstGeom>
          <a:noFill/>
        </p:spPr>
      </p:pic>
      <p:pic>
        <p:nvPicPr>
          <p:cNvPr id="13315" name="Picture 3" descr="E:\2017 фото\2022\IMG-20210922-WA00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7415" y="1209822"/>
            <a:ext cx="6063176" cy="3727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0070C0"/>
                </a:solidFill>
              </a:rPr>
              <a:t>Ярмарки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5378" y="436098"/>
            <a:ext cx="57114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E:\2017 фото\2022\IMG-20210911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1" y="1519311"/>
            <a:ext cx="5106572" cy="4937760"/>
          </a:xfrm>
          <a:prstGeom prst="rect">
            <a:avLst/>
          </a:prstGeom>
          <a:noFill/>
        </p:spPr>
      </p:pic>
      <p:pic>
        <p:nvPicPr>
          <p:cNvPr id="14339" name="Picture 3" descr="E:\2017 фото\2022\IMG-20211104-WA000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20971" y="1561514"/>
            <a:ext cx="5725551" cy="4896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rgbClr val="0070C0"/>
                </a:solidFill>
              </a:rPr>
              <a:t>Перепись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5378" y="436098"/>
            <a:ext cx="57114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2017 фото\2022\IMG_20210807_084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468" y="1631852"/>
            <a:ext cx="4684541" cy="4642339"/>
          </a:xfrm>
          <a:prstGeom prst="rect">
            <a:avLst/>
          </a:prstGeom>
          <a:noFill/>
        </p:spPr>
      </p:pic>
      <p:pic>
        <p:nvPicPr>
          <p:cNvPr id="15363" name="Picture 3" descr="E:\2017 фото\2022\IMG-20210811-WA001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147581" y="1656813"/>
            <a:ext cx="5190979" cy="4603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0070C0"/>
                </a:solidFill>
              </a:rPr>
              <a:t>Перепись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5378" y="436098"/>
            <a:ext cx="57114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E:\2017 фото\2022\IMG_20211025_13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385" y="1702191"/>
            <a:ext cx="5106572" cy="4586067"/>
          </a:xfrm>
          <a:prstGeom prst="rect">
            <a:avLst/>
          </a:prstGeom>
          <a:noFill/>
        </p:spPr>
      </p:pic>
      <p:pic>
        <p:nvPicPr>
          <p:cNvPr id="16387" name="Picture 3" descr="E:\2017 фото\2022\IMG-20211019-WA0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054" y="1716258"/>
            <a:ext cx="5190979" cy="4473527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838200" y="1825625"/>
            <a:ext cx="10669172" cy="435133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5378" y="436098"/>
            <a:ext cx="57114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E:\2017 фото\2022\IMG_20210919_095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5033" y="2094271"/>
            <a:ext cx="4206239" cy="3937819"/>
          </a:xfrm>
          <a:prstGeom prst="rect">
            <a:avLst/>
          </a:prstGeom>
          <a:noFill/>
        </p:spPr>
      </p:pic>
      <p:pic>
        <p:nvPicPr>
          <p:cNvPr id="17413" name="Picture 5" descr="E:\2017 фото\2022\IMG-20210919-WA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022" y="2096085"/>
            <a:ext cx="5594252" cy="3965501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815926" y="1375458"/>
            <a:ext cx="10550769" cy="4673649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       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ВЫБОРЫ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435464"/>
            <a:ext cx="10204938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инат\AppData\Local\Microsoft\Windows\Temporary Internet Files\Content.Outlook\98WXBAIY\IMG_20201204_14005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738" y="1308295"/>
            <a:ext cx="5120640" cy="4754880"/>
          </a:xfrm>
          <a:prstGeom prst="rect">
            <a:avLst/>
          </a:prstGeom>
          <a:noFill/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342" y="468776"/>
            <a:ext cx="5022166" cy="7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2017 фото\2022\IMG_20210728_104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003" y="1364567"/>
            <a:ext cx="5064369" cy="4670473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80403" y="1811558"/>
            <a:ext cx="10515600" cy="435133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47" y="338328"/>
            <a:ext cx="6634047" cy="1252728"/>
          </a:xfrm>
        </p:spPr>
        <p:txBody>
          <a:bodyPr/>
          <a:lstStyle/>
          <a:p>
            <a:r>
              <a:rPr lang="ru-RU" dirty="0" smtClean="0"/>
              <a:t>                    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Население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/>
          </p:nvPr>
        </p:nvGraphicFramePr>
        <p:xfrm>
          <a:off x="1401757" y="1252025"/>
          <a:ext cx="5524539" cy="501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5711" y="0"/>
            <a:ext cx="5186289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2017 фото\2022\IMG-20210826-WA0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0789" y="1504563"/>
            <a:ext cx="4994031" cy="4360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03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435464"/>
            <a:ext cx="10204938" cy="1325563"/>
          </a:xfrm>
        </p:spPr>
        <p:txBody>
          <a:bodyPr/>
          <a:lstStyle/>
          <a:p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>      </a:t>
            </a:r>
            <a:r>
              <a:rPr lang="ru-RU" dirty="0" smtClean="0">
                <a:solidFill>
                  <a:srgbClr val="0070C0"/>
                </a:solidFill>
              </a:rPr>
              <a:t>Самообложение 2021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342" y="468776"/>
            <a:ext cx="5022166" cy="7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E:\2017 фото\2022\IMG-20210913-WA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7749" y="1856935"/>
            <a:ext cx="4754880" cy="4534340"/>
          </a:xfrm>
          <a:prstGeom prst="rect">
            <a:avLst/>
          </a:prstGeom>
          <a:noFill/>
        </p:spPr>
      </p:pic>
      <p:pic>
        <p:nvPicPr>
          <p:cNvPr id="2054" name="Picture 6" descr="E:\2017 фото\2022\IMG-20210913-WA0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652" y="1828800"/>
            <a:ext cx="5383161" cy="4542503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435464"/>
            <a:ext cx="10204938" cy="1325563"/>
          </a:xfrm>
        </p:spPr>
        <p:txBody>
          <a:bodyPr/>
          <a:lstStyle/>
          <a:p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>Самообложение 2021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342" y="468776"/>
            <a:ext cx="5022166" cy="7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2017 фото\2022\IMG-20211118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791" y="1786596"/>
            <a:ext cx="5233182" cy="4600135"/>
          </a:xfrm>
          <a:prstGeom prst="rect">
            <a:avLst/>
          </a:prstGeom>
          <a:noFill/>
        </p:spPr>
      </p:pic>
      <p:pic>
        <p:nvPicPr>
          <p:cNvPr id="2052" name="Picture 4" descr="E:\2017 фото\2022\IMG-20210427-WA0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9785" y="1814732"/>
            <a:ext cx="5247249" cy="458606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435464"/>
            <a:ext cx="10204938" cy="1325563"/>
          </a:xfrm>
        </p:spPr>
        <p:txBody>
          <a:bodyPr/>
          <a:lstStyle/>
          <a:p>
            <a:r>
              <a:rPr lang="ru-RU" dirty="0" smtClean="0"/>
              <a:t>       </a:t>
            </a:r>
            <a:br>
              <a:rPr lang="ru-RU" dirty="0" smtClean="0"/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342" y="468776"/>
            <a:ext cx="5022166" cy="7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Ринат\AppData\Local\Microsoft\Windows\Temporary Internet Files\Content.Outlook\98WXBAIY\IMG_20210507_08483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94322" y="1740310"/>
            <a:ext cx="5604387" cy="4247535"/>
          </a:xfrm>
          <a:prstGeom prst="rect">
            <a:avLst/>
          </a:prstGeom>
          <a:noFill/>
        </p:spPr>
      </p:pic>
      <p:pic>
        <p:nvPicPr>
          <p:cNvPr id="1026" name="Picture 2" descr="C:\Users\Ринат\AppData\Local\Microsoft\Windows\Temporary Internet Files\Content.Outlook\98WXBAIY\IMG_20210511_125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161" y="1710813"/>
            <a:ext cx="5574891" cy="427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435464"/>
            <a:ext cx="10204938" cy="1325563"/>
          </a:xfrm>
        </p:spPr>
        <p:txBody>
          <a:bodyPr/>
          <a:lstStyle/>
          <a:p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>    </a:t>
            </a:r>
            <a:r>
              <a:rPr lang="ru-RU" smtClean="0">
                <a:solidFill>
                  <a:srgbClr val="0070C0"/>
                </a:solidFill>
              </a:rPr>
              <a:t>Открытие </a:t>
            </a:r>
            <a:r>
              <a:rPr lang="ru-RU" smtClean="0">
                <a:solidFill>
                  <a:srgbClr val="0070C0"/>
                </a:solidFill>
              </a:rPr>
              <a:t>звонницы</a:t>
            </a:r>
            <a:r>
              <a:rPr lang="ru-RU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342" y="468776"/>
            <a:ext cx="5022166" cy="7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Ринат\AppData\Local\Microsoft\Windows\Temporary Internet Files\Content.Outlook\98WXBAIY\IMG-20220114-WA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653" y="1784555"/>
            <a:ext cx="4498258" cy="4542503"/>
          </a:xfrm>
          <a:prstGeom prst="rect">
            <a:avLst/>
          </a:prstGeom>
          <a:noFill/>
        </p:spPr>
      </p:pic>
      <p:pic>
        <p:nvPicPr>
          <p:cNvPr id="1027" name="Picture 3" descr="C:\Users\Ринат\AppData\Local\Microsoft\Windows\Temporary Internet Files\Content.Outlook\98WXBAIY\IMG-20220114-WA003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604388" y="1825626"/>
            <a:ext cx="3554360" cy="2466155"/>
          </a:xfrm>
          <a:prstGeom prst="rect">
            <a:avLst/>
          </a:prstGeom>
          <a:noFill/>
        </p:spPr>
      </p:pic>
      <p:pic>
        <p:nvPicPr>
          <p:cNvPr id="1028" name="Picture 4" descr="C:\Users\Ринат\AppData\Local\Microsoft\Windows\Temporary Internet Files\Content.Outlook\98WXBAIY\IMG-20220114-WA0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1356" y="4336027"/>
            <a:ext cx="4945626" cy="2212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0070C0"/>
                </a:solidFill>
              </a:rPr>
              <a:t>Сход граждан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0455" y="309489"/>
            <a:ext cx="4839287" cy="82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2017 фото\2022\IMG_20211119_1309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265" y="1756229"/>
            <a:ext cx="4797083" cy="4420734"/>
          </a:xfrm>
          <a:prstGeom prst="rect">
            <a:avLst/>
          </a:prstGeom>
          <a:noFill/>
        </p:spPr>
      </p:pic>
      <p:pic>
        <p:nvPicPr>
          <p:cNvPr id="3075" name="Picture 3" descr="E:\2017 фото\2022\IMG_20211119_132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7943" y="1799772"/>
            <a:ext cx="5486400" cy="436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</a:t>
            </a:r>
            <a:r>
              <a:rPr lang="ru-RU" dirty="0" smtClean="0">
                <a:solidFill>
                  <a:srgbClr val="0070C0"/>
                </a:solidFill>
              </a:rPr>
              <a:t>Работа с депутатским корпусом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0628" y="309490"/>
            <a:ext cx="4923692" cy="94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Ринат\AppData\Local\Microsoft\Windows\Temporary Internet Files\Content.Outlook\98WXBAIY\IMG_20210617_081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604" y="1858298"/>
            <a:ext cx="4881488" cy="4275216"/>
          </a:xfrm>
          <a:prstGeom prst="rect">
            <a:avLst/>
          </a:prstGeom>
          <a:noFill/>
        </p:spPr>
      </p:pic>
      <p:pic>
        <p:nvPicPr>
          <p:cNvPr id="4098" name="Picture 2" descr="E:\2017 фото\2022\IMG-20211201-WA0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0361" y="1828800"/>
            <a:ext cx="5486400" cy="4306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0070C0"/>
                </a:solidFill>
              </a:rPr>
              <a:t>Прием  граждан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Ринат\AppData\Local\Microsoft\Windows\Temporary Internet Files\Content.Outlook\98WXBAIY\IMG_20201203_1009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9656" y="1463040"/>
            <a:ext cx="5669280" cy="4867422"/>
          </a:xfrm>
          <a:prstGeom prst="rect">
            <a:avLst/>
          </a:prstGeom>
          <a:noFill/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3335" y="267287"/>
            <a:ext cx="4557932" cy="81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E:\2017 фото\2022\IMG-20211201-WA0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2529" y="1489588"/>
            <a:ext cx="5014452" cy="4866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013" y="338328"/>
            <a:ext cx="10342187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br>
              <a:rPr lang="ru-RU" dirty="0" smtClean="0"/>
            </a:br>
            <a:r>
              <a:rPr lang="ru-RU" dirty="0" smtClean="0"/>
              <a:t>            </a:t>
            </a:r>
            <a:r>
              <a:rPr lang="ru-RU" dirty="0" smtClean="0">
                <a:solidFill>
                  <a:srgbClr val="0070C0"/>
                </a:solidFill>
              </a:rPr>
              <a:t>Планы на 2021 -2025 г.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8216" y="2143117"/>
            <a:ext cx="101918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/>
              <a:t>-Целенаправленное освоение денежных средств самообложения.</a:t>
            </a:r>
          </a:p>
          <a:p>
            <a:pPr lvl="0"/>
            <a:r>
              <a:rPr lang="ru-RU" sz="2400" dirty="0" smtClean="0"/>
              <a:t>Войти в программу ремонта и строительства дорог</a:t>
            </a:r>
          </a:p>
          <a:p>
            <a:pPr lvl="0"/>
            <a:r>
              <a:rPr lang="ru-RU" sz="2400" dirty="0" smtClean="0"/>
              <a:t>Оказание методической помощи гражданам для принятия участия в программах по увеличению объемов производства сельскохозяйственной  продукции –ЛПХ </a:t>
            </a:r>
            <a:r>
              <a:rPr lang="ru-RU" sz="2400" dirty="0" err="1" smtClean="0"/>
              <a:t>Зиннурова</a:t>
            </a:r>
            <a:r>
              <a:rPr lang="ru-RU" sz="2400" dirty="0" smtClean="0"/>
              <a:t> Ф.Ф., увеличение поголовья КРС ( разведение бычков), </a:t>
            </a:r>
          </a:p>
          <a:p>
            <a:pPr lvl="0"/>
            <a:r>
              <a:rPr lang="ru-RU" sz="2400" dirty="0" smtClean="0"/>
              <a:t>Завершить передачу   водонапорной скважины управляющей компании</a:t>
            </a:r>
          </a:p>
          <a:p>
            <a:pPr lvl="0"/>
            <a:r>
              <a:rPr lang="ru-RU" sz="2400" dirty="0" smtClean="0"/>
              <a:t>Продолжить работу благоустройству домохозяйств и территорий поселения.</a:t>
            </a:r>
          </a:p>
          <a:p>
            <a:r>
              <a:rPr lang="ru-RU" sz="2400" dirty="0" smtClean="0"/>
              <a:t>  -   План участия физических лиц в программах по увеличению объемов производства</a:t>
            </a:r>
          </a:p>
          <a:p>
            <a:r>
              <a:rPr lang="ru-RU" sz="2400" dirty="0" smtClean="0"/>
              <a:t>   сельскохозяйственной  продукции</a:t>
            </a:r>
            <a:endParaRPr lang="ru-RU" sz="2400" dirty="0"/>
          </a:p>
        </p:txBody>
      </p:sp>
      <p:pic>
        <p:nvPicPr>
          <p:cNvPr id="4" name="Рисунок 3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4529" y="182880"/>
            <a:ext cx="5247249" cy="85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386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3244335"/>
            <a:ext cx="1097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889" y="211015"/>
            <a:ext cx="5880296" cy="6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373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47" y="338328"/>
            <a:ext cx="10376053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0070C0"/>
                </a:solidFill>
              </a:rPr>
              <a:t>Сельское хозяйство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            ЛПХ Зиннуров Ф.Ф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01" y="1583070"/>
            <a:ext cx="6432715" cy="2448272"/>
          </a:xfrm>
          <a:prstGeom prst="rect">
            <a:avLst/>
          </a:prstGeom>
        </p:spPr>
      </p:pic>
      <p:pic>
        <p:nvPicPr>
          <p:cNvPr id="7" name="Рисунок 6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7742" y="182880"/>
            <a:ext cx="4290645" cy="129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2017 фото\2022\IMG-20211008-WA00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6559" y="1575582"/>
            <a:ext cx="5036233" cy="5106572"/>
          </a:xfrm>
          <a:prstGeom prst="rect">
            <a:avLst/>
          </a:prstGeom>
          <a:noFill/>
        </p:spPr>
      </p:pic>
      <p:pic>
        <p:nvPicPr>
          <p:cNvPr id="6147" name="Picture 3" descr="E:\2017 фото\2022\IMG-20211008-WA00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438" y="4065564"/>
            <a:ext cx="6217920" cy="2574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93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6712" y="928670"/>
            <a:ext cx="107633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      </a:t>
            </a:r>
          </a:p>
          <a:p>
            <a:r>
              <a:rPr lang="ru-RU" sz="3200" dirty="0" smtClean="0"/>
              <a:t>                                 </a:t>
            </a:r>
            <a:r>
              <a:rPr lang="ru-RU" sz="4400" dirty="0" err="1" smtClean="0">
                <a:solidFill>
                  <a:srgbClr val="0070C0"/>
                </a:solidFill>
              </a:rPr>
              <a:t>Бареев</a:t>
            </a:r>
            <a:r>
              <a:rPr lang="ru-RU" sz="4400" dirty="0" smtClean="0">
                <a:solidFill>
                  <a:srgbClr val="0070C0"/>
                </a:solidFill>
              </a:rPr>
              <a:t> А.Г</a:t>
            </a:r>
            <a:r>
              <a:rPr lang="ru-RU" sz="3200" dirty="0" smtClean="0">
                <a:solidFill>
                  <a:srgbClr val="0070C0"/>
                </a:solidFill>
              </a:rPr>
              <a:t>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1" y="2335237"/>
            <a:ext cx="4810161" cy="3671668"/>
          </a:xfrm>
          <a:prstGeom prst="rect">
            <a:avLst/>
          </a:prstGeom>
        </p:spPr>
      </p:pic>
      <p:pic>
        <p:nvPicPr>
          <p:cNvPr id="1026" name="Picture 2" descr="C:\Users\Ринат\AppData\Local\Microsoft\Windows\Temporary Internet Files\Content.Outlook\98WXBAIY\IMG-20201107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1293" y="2194561"/>
            <a:ext cx="4848664" cy="3868614"/>
          </a:xfrm>
          <a:prstGeom prst="rect">
            <a:avLst/>
          </a:prstGeom>
          <a:noFill/>
        </p:spPr>
      </p:pic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2492" y="0"/>
            <a:ext cx="5148776" cy="125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393921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0070C0"/>
                </a:solidFill>
              </a:rPr>
              <a:t>Реализация на ярмарках</a:t>
            </a:r>
            <a:r>
              <a:rPr lang="ru-RU" dirty="0" smtClean="0"/>
              <a:t>                                   </a:t>
            </a:r>
            <a:endParaRPr lang="ru-RU" dirty="0"/>
          </a:p>
        </p:txBody>
      </p:sp>
      <p:pic>
        <p:nvPicPr>
          <p:cNvPr id="1026" name="Picture 2" descr="C:\Users\Ринат\Documents\2020 год\Сход 2020\фото на сход\CPmQ6KCDIH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057" y="1823800"/>
            <a:ext cx="5254172" cy="4475399"/>
          </a:xfrm>
          <a:prstGeom prst="rect">
            <a:avLst/>
          </a:prstGeom>
          <a:noFill/>
        </p:spPr>
      </p:pic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1804" y="1"/>
            <a:ext cx="3920196" cy="9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2017 фото\2022\IMG-20211104-WA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017" y="1631852"/>
            <a:ext cx="5092505" cy="4656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64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147" y="338328"/>
            <a:ext cx="6085407" cy="125272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                Доходы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5259524"/>
              </p:ext>
            </p:extLst>
          </p:nvPr>
        </p:nvGraphicFramePr>
        <p:xfrm>
          <a:off x="1162050" y="1871000"/>
          <a:ext cx="10310546" cy="3717948"/>
        </p:xfrm>
        <a:graphic>
          <a:graphicData uri="http://schemas.openxmlformats.org/drawingml/2006/table">
            <a:tbl>
              <a:tblPr/>
              <a:tblGrid>
                <a:gridCol w="5829593">
                  <a:extLst>
                    <a:ext uri="{9D8B030D-6E8A-4147-A177-3AD203B41FA5}">
                      <a16:colId xmlns:a16="http://schemas.microsoft.com/office/drawing/2014/main" xmlns="" val="2270862825"/>
                    </a:ext>
                  </a:extLst>
                </a:gridCol>
                <a:gridCol w="4480953">
                  <a:extLst>
                    <a:ext uri="{9D8B030D-6E8A-4147-A177-3AD203B41FA5}">
                      <a16:colId xmlns:a16="http://schemas.microsoft.com/office/drawing/2014/main" xmlns="" val="4268091307"/>
                    </a:ext>
                  </a:extLst>
                </a:gridCol>
              </a:tblGrid>
              <a:tr h="743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Arial CYR"/>
                        </a:rPr>
                        <a:t>Наименование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Arial CYR"/>
                        </a:rPr>
                        <a:t>Сумма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   (тыс. рублей)</a:t>
                      </a: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4977272"/>
                  </a:ext>
                </a:extLst>
              </a:tr>
              <a:tr h="371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НАЛОГОВЫЕ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НЕНАЛОГОВЫЕ ДОХОДЫ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884000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901435"/>
                  </a:ext>
                </a:extLst>
              </a:tr>
              <a:tr h="371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на имущество юр.лиц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210000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9913485"/>
                  </a:ext>
                </a:extLst>
              </a:tr>
              <a:tr h="371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34000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6109787"/>
                  </a:ext>
                </a:extLst>
              </a:tr>
              <a:tr h="371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НАЛОГИ НА ИМУЩЕСТВО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640000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6152006"/>
                  </a:ext>
                </a:extLst>
              </a:tr>
              <a:tr h="371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физических лиц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7167700"/>
                  </a:ext>
                </a:extLst>
              </a:tr>
              <a:tr h="371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560000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454853"/>
                  </a:ext>
                </a:extLst>
              </a:tr>
              <a:tr h="74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129 %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160" marR="721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8021223"/>
                  </a:ext>
                </a:extLst>
              </a:tr>
            </a:tbl>
          </a:graphicData>
        </a:graphic>
      </p:graphicFrame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9606" y="225082"/>
            <a:ext cx="4586068" cy="116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1133" y="253217"/>
            <a:ext cx="4586068" cy="116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03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                    </a:t>
            </a:r>
            <a:br>
              <a:rPr lang="ru-RU" sz="3200" dirty="0" smtClean="0"/>
            </a:br>
            <a:r>
              <a:rPr lang="ru-RU" sz="3200" dirty="0" smtClean="0"/>
              <a:t>                                 </a:t>
            </a:r>
            <a:r>
              <a:rPr lang="ru-RU" dirty="0" smtClean="0">
                <a:solidFill>
                  <a:srgbClr val="0070C0"/>
                </a:solidFill>
              </a:rPr>
              <a:t>Программа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       </a:t>
            </a:r>
            <a:r>
              <a:rPr lang="ru-RU" sz="3100" dirty="0" smtClean="0">
                <a:solidFill>
                  <a:srgbClr val="0070C0"/>
                </a:solidFill>
              </a:rPr>
              <a:t>«Комплексное  развитие сельских территорий»</a:t>
            </a:r>
            <a:endParaRPr lang="ru-RU" sz="3100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8258" y="1"/>
            <a:ext cx="5584874" cy="99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E:\2017 фото\2022\IMG_20211202_081756_8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56" y="1828800"/>
            <a:ext cx="5964702" cy="4515729"/>
          </a:xfrm>
          <a:prstGeom prst="rect">
            <a:avLst/>
          </a:prstGeom>
          <a:noFill/>
        </p:spPr>
      </p:pic>
      <p:pic>
        <p:nvPicPr>
          <p:cNvPr id="8196" name="Picture 4" descr="E:\2017 фото\2022\IMG_20211202_081756_86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65034" y="1825624"/>
            <a:ext cx="5106571" cy="4504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0070C0"/>
                </a:solidFill>
              </a:rPr>
              <a:t>Пожарное депо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C:\Users\Ринат\AppData\Local\Microsoft\Windows\Temporary Internet Files\Content.Word\Лого 202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7575" y="0"/>
            <a:ext cx="4698610" cy="125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E:\2017 фото\2022\IMG_20220112_103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09" y="1645920"/>
            <a:ext cx="4853353" cy="4502908"/>
          </a:xfrm>
          <a:prstGeom prst="rect">
            <a:avLst/>
          </a:prstGeom>
          <a:noFill/>
        </p:spPr>
      </p:pic>
      <p:pic>
        <p:nvPicPr>
          <p:cNvPr id="9220" name="Picture 4" descr="E:\2017 фото\2022\AoC-cNqCMs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1138" y="1716258"/>
            <a:ext cx="5339862" cy="43891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226</Words>
  <Application>Microsoft Office PowerPoint</Application>
  <PresentationFormat>Произвольный</PresentationFormat>
  <Paragraphs>73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Татарстан Республикасы  Минзәлә муниципаль районы  Воровский ис. авыл җирлегенең  Халык җыены </vt:lpstr>
      <vt:lpstr>Об итогах имени Воровского сельского поселения Мензелинского муниципального района за 2021 год </vt:lpstr>
      <vt:lpstr>                    Население </vt:lpstr>
      <vt:lpstr>          Сельское хозяйство             ЛПХ Зиннуров Ф.Ф</vt:lpstr>
      <vt:lpstr>Слайд 5</vt:lpstr>
      <vt:lpstr>        Реализация на ярмарках                                   </vt:lpstr>
      <vt:lpstr>                     Доходы</vt:lpstr>
      <vt:lpstr>                                                      Программа         «Комплексное  развитие сельских территорий»</vt:lpstr>
      <vt:lpstr>                 Пожарное депо</vt:lpstr>
      <vt:lpstr>       Благоустройство      </vt:lpstr>
      <vt:lpstr>                          Дороги</vt:lpstr>
      <vt:lpstr>           Водоснабжение</vt:lpstr>
      <vt:lpstr>        Уличное  освещение</vt:lpstr>
      <vt:lpstr>                 Начальная школа и                          детский сад</vt:lpstr>
      <vt:lpstr>          Деятельность учреждений</vt:lpstr>
      <vt:lpstr>          Детский сад</vt:lpstr>
      <vt:lpstr>     Начальная школа</vt:lpstr>
      <vt:lpstr>                                 МФЦ</vt:lpstr>
      <vt:lpstr>    </vt:lpstr>
      <vt:lpstr>Слайд 20</vt:lpstr>
      <vt:lpstr>                           </vt:lpstr>
      <vt:lpstr>                                   </vt:lpstr>
      <vt:lpstr>                   Субботники</vt:lpstr>
      <vt:lpstr>               Субботники</vt:lpstr>
      <vt:lpstr>          Ярмарки</vt:lpstr>
      <vt:lpstr>            Перепись</vt:lpstr>
      <vt:lpstr>          Перепись</vt:lpstr>
      <vt:lpstr>Слайд 28</vt:lpstr>
      <vt:lpstr>Слайд 29</vt:lpstr>
      <vt:lpstr>              Самообложение 2021</vt:lpstr>
      <vt:lpstr>        Самообложение 2021</vt:lpstr>
      <vt:lpstr>        </vt:lpstr>
      <vt:lpstr>            Открытие звонницы </vt:lpstr>
      <vt:lpstr>                 Сход граждан </vt:lpstr>
      <vt:lpstr>                 Работа с депутатским корпусом</vt:lpstr>
      <vt:lpstr>              Прием  граждан</vt:lpstr>
      <vt:lpstr>                       Планы на 2021 -2025 г.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антикоррупционной деятельности на территории Мензелинского муниципального района за 2020 год</dc:title>
  <dc:creator>User</dc:creator>
  <cp:lastModifiedBy>Ринат</cp:lastModifiedBy>
  <cp:revision>73</cp:revision>
  <dcterms:created xsi:type="dcterms:W3CDTF">2020-12-29T05:16:31Z</dcterms:created>
  <dcterms:modified xsi:type="dcterms:W3CDTF">2022-01-17T05:01:32Z</dcterms:modified>
</cp:coreProperties>
</file>